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51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54883" y="3903667"/>
            <a:ext cx="989330" cy="988060"/>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a:p>
        </p:txBody>
      </p:sp>
      <p:sp>
        <p:nvSpPr>
          <p:cNvPr id="17" name="bk object 17"/>
          <p:cNvSpPr/>
          <p:nvPr/>
        </p:nvSpPr>
        <p:spPr>
          <a:xfrm>
            <a:off x="6181137" y="3903667"/>
            <a:ext cx="989330" cy="988060"/>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a:p>
        </p:txBody>
      </p:sp>
      <p:sp>
        <p:nvSpPr>
          <p:cNvPr id="18" name="bk object 18"/>
          <p:cNvSpPr/>
          <p:nvPr/>
        </p:nvSpPr>
        <p:spPr>
          <a:xfrm>
            <a:off x="7170260" y="3903667"/>
            <a:ext cx="989330" cy="988060"/>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a:p>
        </p:txBody>
      </p:sp>
      <p:sp>
        <p:nvSpPr>
          <p:cNvPr id="19" name="bk object 19"/>
          <p:cNvSpPr/>
          <p:nvPr/>
        </p:nvSpPr>
        <p:spPr>
          <a:xfrm>
            <a:off x="8154734" y="3903667"/>
            <a:ext cx="989330" cy="988060"/>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a:p>
        </p:txBody>
      </p:sp>
      <p:sp>
        <p:nvSpPr>
          <p:cNvPr id="20" name="bk object 20"/>
          <p:cNvSpPr/>
          <p:nvPr/>
        </p:nvSpPr>
        <p:spPr>
          <a:xfrm>
            <a:off x="0" y="4891590"/>
            <a:ext cx="9144000" cy="252095"/>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a:p>
        </p:txBody>
      </p:sp>
      <p:sp>
        <p:nvSpPr>
          <p:cNvPr id="2" name="Holder 2"/>
          <p:cNvSpPr>
            <a:spLocks noGrp="1"/>
          </p:cNvSpPr>
          <p:nvPr>
            <p:ph type="title"/>
          </p:nvPr>
        </p:nvSpPr>
        <p:spPr>
          <a:xfrm>
            <a:off x="384724" y="233882"/>
            <a:ext cx="8374551" cy="753110"/>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475248" y="1253751"/>
            <a:ext cx="8193502" cy="2033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2A389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a:solidFill>
                  <a:srgbClr val="FFFFFF"/>
                </a:solidFill>
              </a:rPr>
              <a:t>Bangalore Restaurants Analysis</a:t>
            </a:r>
            <a:endParaRPr sz="4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57150"/>
            <a:ext cx="7132955" cy="391160"/>
          </a:xfrm>
          <a:prstGeom prst="rect">
            <a:avLst/>
          </a:prstGeom>
        </p:spPr>
        <p:txBody>
          <a:bodyPr vert="horz" wrap="square" lIns="0" tIns="12700" rIns="0" bIns="0" rtlCol="0">
            <a:spAutoFit/>
          </a:bodyPr>
          <a:lstStyle/>
          <a:p>
            <a:pPr marL="12700">
              <a:lnSpc>
                <a:spcPct val="100000"/>
              </a:lnSpc>
              <a:spcBef>
                <a:spcPts val="100"/>
              </a:spcBef>
            </a:pPr>
            <a:r>
              <a:rPr lang="en-IN" spc="-30" dirty="0"/>
              <a:t>Quick Bites, Delivery, casual Dining</a:t>
            </a:r>
            <a:endParaRPr spc="15" dirty="0"/>
          </a:p>
        </p:txBody>
      </p:sp>
      <p:sp>
        <p:nvSpPr>
          <p:cNvPr id="6" name="object 6"/>
          <p:cNvSpPr txBox="1"/>
          <p:nvPr/>
        </p:nvSpPr>
        <p:spPr>
          <a:xfrm>
            <a:off x="3613546" y="1424984"/>
            <a:ext cx="11303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Equal</a:t>
            </a:r>
            <a:r>
              <a:rPr sz="1400" spc="-75" dirty="0">
                <a:latin typeface="Arial"/>
                <a:cs typeface="Arial"/>
              </a:rPr>
              <a:t> </a:t>
            </a:r>
            <a:r>
              <a:rPr sz="1400" spc="-5" dirty="0">
                <a:latin typeface="Arial"/>
                <a:cs typeface="Arial"/>
              </a:rPr>
              <a:t>weights</a:t>
            </a:r>
            <a:endParaRPr sz="1400">
              <a:latin typeface="Arial"/>
              <a:cs typeface="Arial"/>
            </a:endParaRPr>
          </a:p>
        </p:txBody>
      </p:sp>
      <p:sp>
        <p:nvSpPr>
          <p:cNvPr id="7" name="object 7"/>
          <p:cNvSpPr txBox="1"/>
          <p:nvPr/>
        </p:nvSpPr>
        <p:spPr>
          <a:xfrm>
            <a:off x="3613546" y="3689434"/>
            <a:ext cx="1348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Different</a:t>
            </a:r>
            <a:r>
              <a:rPr sz="1400" spc="-75" dirty="0">
                <a:latin typeface="Arial"/>
                <a:cs typeface="Arial"/>
              </a:rPr>
              <a:t> </a:t>
            </a:r>
            <a:r>
              <a:rPr sz="1400" spc="-5" dirty="0">
                <a:latin typeface="Arial"/>
                <a:cs typeface="Arial"/>
              </a:rPr>
              <a:t>weights</a:t>
            </a:r>
            <a:endParaRPr sz="1400">
              <a:latin typeface="Arial"/>
              <a:cs typeface="Arial"/>
            </a:endParaRPr>
          </a:p>
        </p:txBody>
      </p:sp>
      <p:pic>
        <p:nvPicPr>
          <p:cNvPr id="9" name="Picture 8">
            <a:extLst>
              <a:ext uri="{FF2B5EF4-FFF2-40B4-BE49-F238E27FC236}">
                <a16:creationId xmlns:a16="http://schemas.microsoft.com/office/drawing/2014/main" id="{6DA70CA8-081E-4D31-9343-81628EA8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6324599" cy="4281509"/>
          </a:xfrm>
          <a:prstGeom prst="rect">
            <a:avLst/>
          </a:prstGeom>
        </p:spPr>
      </p:pic>
      <p:sp>
        <p:nvSpPr>
          <p:cNvPr id="10" name="Rectangle 9">
            <a:extLst>
              <a:ext uri="{FF2B5EF4-FFF2-40B4-BE49-F238E27FC236}">
                <a16:creationId xmlns:a16="http://schemas.microsoft.com/office/drawing/2014/main" id="{E3E25F22-D948-4483-A40C-6B4232F7B10A}"/>
              </a:ext>
            </a:extLst>
          </p:cNvPr>
          <p:cNvSpPr/>
          <p:nvPr/>
        </p:nvSpPr>
        <p:spPr>
          <a:xfrm>
            <a:off x="6477000" y="925080"/>
            <a:ext cx="2514600" cy="2031325"/>
          </a:xfrm>
          <a:prstGeom prst="rect">
            <a:avLst/>
          </a:prstGeom>
        </p:spPr>
        <p:txBody>
          <a:bodyPr wrap="square">
            <a:spAutoFit/>
          </a:bodyPr>
          <a:lstStyle/>
          <a:p>
            <a:r>
              <a:rPr lang="en-IN" dirty="0"/>
              <a:t>The population of Bangalore comprises mostly of people from 25-35 years of age. Hence delivery restaurant have to plan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spc="-35" dirty="0"/>
              <a:t>Regression </a:t>
            </a:r>
            <a:r>
              <a:rPr sz="3000" spc="30" dirty="0"/>
              <a:t>models</a:t>
            </a:r>
            <a:r>
              <a:rPr sz="3000" spc="-185" dirty="0"/>
              <a:t> </a:t>
            </a:r>
            <a:r>
              <a:rPr sz="3000" spc="20" dirty="0"/>
              <a:t>performance</a:t>
            </a:r>
            <a:endParaRPr sz="3000" dirty="0"/>
          </a:p>
        </p:txBody>
      </p:sp>
      <p:sp>
        <p:nvSpPr>
          <p:cNvPr id="3" name="object 3"/>
          <p:cNvSpPr txBox="1"/>
          <p:nvPr/>
        </p:nvSpPr>
        <p:spPr>
          <a:xfrm>
            <a:off x="5070066" y="1239709"/>
            <a:ext cx="3049905" cy="1175322"/>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solidFill>
                  <a:srgbClr val="424242"/>
                </a:solidFill>
                <a:latin typeface="Arial"/>
                <a:cs typeface="Arial"/>
              </a:rPr>
              <a:t>Even though Bangalor</a:t>
            </a:r>
            <a:r>
              <a:rPr lang="en-IN" spc="-15" dirty="0">
                <a:solidFill>
                  <a:srgbClr val="424242"/>
                </a:solidFill>
                <a:latin typeface="Arial"/>
                <a:cs typeface="Arial"/>
              </a:rPr>
              <a:t>e is in South India but North Indian dishes are more famous here.</a:t>
            </a:r>
            <a:endParaRPr sz="1400" dirty="0">
              <a:latin typeface="Arial"/>
              <a:cs typeface="Arial"/>
            </a:endParaRPr>
          </a:p>
        </p:txBody>
      </p:sp>
      <p:pic>
        <p:nvPicPr>
          <p:cNvPr id="6" name="Picture 5">
            <a:extLst>
              <a:ext uri="{FF2B5EF4-FFF2-40B4-BE49-F238E27FC236}">
                <a16:creationId xmlns:a16="http://schemas.microsoft.com/office/drawing/2014/main" id="{043C2347-2A8E-4383-AF5C-2F7E1AD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66750"/>
            <a:ext cx="4545099" cy="41415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32"/>
            <a:ext cx="8378276" cy="474489"/>
          </a:xfrm>
          <a:prstGeom prst="rect">
            <a:avLst/>
          </a:prstGeom>
        </p:spPr>
        <p:txBody>
          <a:bodyPr vert="horz" wrap="square" lIns="0" tIns="12700" rIns="0" bIns="0" rtlCol="0">
            <a:spAutoFit/>
          </a:bodyPr>
          <a:lstStyle/>
          <a:p>
            <a:pPr marL="12700">
              <a:lnSpc>
                <a:spcPct val="100000"/>
              </a:lnSpc>
              <a:spcBef>
                <a:spcPts val="100"/>
              </a:spcBef>
            </a:pPr>
            <a:r>
              <a:rPr lang="en-IN" sz="3000" spc="25" dirty="0"/>
              <a:t>Top 5 </a:t>
            </a:r>
            <a:r>
              <a:rPr lang="en-IN" sz="3000" spc="25" dirty="0" err="1"/>
              <a:t>neighborhoods</a:t>
            </a:r>
            <a:r>
              <a:rPr lang="en-IN" sz="3000" spc="25" dirty="0"/>
              <a:t> by type of restaurant</a:t>
            </a:r>
            <a:endParaRPr sz="3000" dirty="0"/>
          </a:p>
        </p:txBody>
      </p:sp>
      <p:pic>
        <p:nvPicPr>
          <p:cNvPr id="6" name="Picture 5">
            <a:extLst>
              <a:ext uri="{FF2B5EF4-FFF2-40B4-BE49-F238E27FC236}">
                <a16:creationId xmlns:a16="http://schemas.microsoft.com/office/drawing/2014/main" id="{CDC75FB9-006E-4F27-9328-1ED1B783D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71026"/>
            <a:ext cx="7807035" cy="4381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dirty="0"/>
              <a:t>Cost increase Rating increase</a:t>
            </a:r>
            <a:endParaRPr sz="3000"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5" name="Picture 4">
            <a:extLst>
              <a:ext uri="{FF2B5EF4-FFF2-40B4-BE49-F238E27FC236}">
                <a16:creationId xmlns:a16="http://schemas.microsoft.com/office/drawing/2014/main" id="{4DF2B9FB-1CBC-41C9-8C81-2433D6BD9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48" y="492456"/>
            <a:ext cx="7449552" cy="4136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1447800" y="133350"/>
            <a:ext cx="7772400" cy="369332"/>
          </a:xfrm>
        </p:spPr>
        <p:txBody>
          <a:bodyPr/>
          <a:lstStyle/>
          <a:p>
            <a:r>
              <a:rPr lang="en-IN" dirty="0"/>
              <a:t>Higher rated restaurant have more Cuisines</a:t>
            </a:r>
          </a:p>
        </p:txBody>
      </p:sp>
      <p:sp>
        <p:nvSpPr>
          <p:cNvPr id="3" name="Subtitle 2">
            <a:extLst>
              <a:ext uri="{FF2B5EF4-FFF2-40B4-BE49-F238E27FC236}">
                <a16:creationId xmlns:a16="http://schemas.microsoft.com/office/drawing/2014/main" id="{25BD47D3-CC17-4443-BF97-4C28BF411A93}"/>
              </a:ext>
            </a:extLst>
          </p:cNvPr>
          <p:cNvSpPr>
            <a:spLocks noGrp="1"/>
          </p:cNvSpPr>
          <p:nvPr>
            <p:ph type="subTitle" idx="4"/>
          </p:nvPr>
        </p:nvSpPr>
        <p:spPr>
          <a:xfrm>
            <a:off x="1427018" y="742950"/>
            <a:ext cx="6400800" cy="3600986"/>
          </a:xfrm>
        </p:spPr>
        <p:txBody>
          <a:bodyPr/>
          <a:lstStyle/>
          <a:p>
            <a:r>
              <a:rPr lang="en-IN" dirty="0"/>
              <a:t>After analysing the data it was found that these type of cuisines were very highly rated </a:t>
            </a:r>
            <a:r>
              <a:rPr lang="en-IN" i="1" dirty="0"/>
              <a:t>Goa, Seafood, Korean, </a:t>
            </a:r>
            <a:r>
              <a:rPr lang="en-IN" i="1" dirty="0" err="1"/>
              <a:t>African,Fast</a:t>
            </a:r>
            <a:r>
              <a:rPr lang="en-IN" i="1" dirty="0"/>
              <a:t> Food, Biryani, Chinese, Continental, Thai, Sushi, Sindhi, Portuguese, Turkish, Naga, Jewish, Rajasthani, BBQ, Sandwich, </a:t>
            </a:r>
            <a:r>
              <a:rPr lang="en-IN" i="1" dirty="0" err="1"/>
              <a:t>Momos</a:t>
            </a:r>
            <a:r>
              <a:rPr lang="en-IN" i="1" dirty="0"/>
              <a:t>, Andhra, Steak, Tex-Mex, Arabian, Rolls, Healthy Food, Desserts, Finger Food, Pizza, Vietnamese Italian, Mediterranean, Kebab, American, Japanese, Mexican, Indonesian, Burmese, European, French, Malaysian, Asian, Mughlai, Burger, Iranian</a:t>
            </a:r>
            <a:r>
              <a:rPr lang="en-IN" dirty="0"/>
              <a:t> but among these </a:t>
            </a:r>
            <a:r>
              <a:rPr lang="en-IN" b="1" dirty="0"/>
              <a:t>American, Italian, Pizza, Biryani, Continental, Chinese, Seafood, Korean</a:t>
            </a:r>
            <a:r>
              <a:rPr lang="en-IN" dirty="0"/>
              <a:t> were much highly rated. Though North Indian, South Indian, Ice Cream, Mangalorean Beverages, Street Food, Cafe, Indian were the top rated but it is quite obvious for such type of restaurant to be at the top.</a:t>
            </a:r>
          </a:p>
        </p:txBody>
      </p:sp>
    </p:spTree>
    <p:extLst>
      <p:ext uri="{BB962C8B-B14F-4D97-AF65-F5344CB8AC3E}">
        <p14:creationId xmlns:p14="http://schemas.microsoft.com/office/powerpoint/2010/main" val="4442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0700-7924-4017-8577-BF4E9E3D68AF}"/>
              </a:ext>
            </a:extLst>
          </p:cNvPr>
          <p:cNvSpPr>
            <a:spLocks noGrp="1"/>
          </p:cNvSpPr>
          <p:nvPr>
            <p:ph type="ctrTitle"/>
          </p:nvPr>
        </p:nvSpPr>
        <p:spPr>
          <a:xfrm>
            <a:off x="2209800" y="121235"/>
            <a:ext cx="7772400" cy="369332"/>
          </a:xfrm>
        </p:spPr>
        <p:txBody>
          <a:bodyPr/>
          <a:lstStyle/>
          <a:p>
            <a:r>
              <a:rPr lang="en-IN" dirty="0"/>
              <a:t>Famous cuisines in Bengaluru</a:t>
            </a:r>
          </a:p>
        </p:txBody>
      </p:sp>
      <p:sp>
        <p:nvSpPr>
          <p:cNvPr id="3" name="Subtitle 2">
            <a:extLst>
              <a:ext uri="{FF2B5EF4-FFF2-40B4-BE49-F238E27FC236}">
                <a16:creationId xmlns:a16="http://schemas.microsoft.com/office/drawing/2014/main" id="{0C836AC4-4481-423B-85ED-89D19EFEA304}"/>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id="{2E205871-FD9A-4646-90BF-FFB49449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39166"/>
            <a:ext cx="8153400" cy="4571429"/>
          </a:xfrm>
          <a:prstGeom prst="rect">
            <a:avLst/>
          </a:prstGeom>
        </p:spPr>
      </p:pic>
    </p:spTree>
    <p:extLst>
      <p:ext uri="{BB962C8B-B14F-4D97-AF65-F5344CB8AC3E}">
        <p14:creationId xmlns:p14="http://schemas.microsoft.com/office/powerpoint/2010/main" val="26769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8EE-41A9-4094-B3F0-614D1DB98A68}"/>
              </a:ext>
            </a:extLst>
          </p:cNvPr>
          <p:cNvSpPr>
            <a:spLocks noGrp="1"/>
          </p:cNvSpPr>
          <p:nvPr>
            <p:ph type="title"/>
          </p:nvPr>
        </p:nvSpPr>
        <p:spPr>
          <a:xfrm>
            <a:off x="384724" y="233882"/>
            <a:ext cx="8374551" cy="369332"/>
          </a:xfrm>
        </p:spPr>
        <p:txBody>
          <a:bodyPr/>
          <a:lstStyle/>
          <a:p>
            <a:r>
              <a:rPr lang="en-IN" dirty="0"/>
              <a:t>		Foreign Cuisines are highly rated</a:t>
            </a:r>
          </a:p>
        </p:txBody>
      </p:sp>
      <p:sp>
        <p:nvSpPr>
          <p:cNvPr id="3" name="Text Placeholder 2">
            <a:extLst>
              <a:ext uri="{FF2B5EF4-FFF2-40B4-BE49-F238E27FC236}">
                <a16:creationId xmlns:a16="http://schemas.microsoft.com/office/drawing/2014/main" id="{4072DD0B-D39E-4BFD-AEC2-83DC9359C6E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E6D7B47-01F6-4CAA-B15F-E3BB0471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5" y="1047750"/>
            <a:ext cx="8606875" cy="3314163"/>
          </a:xfrm>
          <a:prstGeom prst="rect">
            <a:avLst/>
          </a:prstGeom>
        </p:spPr>
      </p:pic>
    </p:spTree>
    <p:extLst>
      <p:ext uri="{BB962C8B-B14F-4D97-AF65-F5344CB8AC3E}">
        <p14:creationId xmlns:p14="http://schemas.microsoft.com/office/powerpoint/2010/main" val="270637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440612" y="0"/>
            <a:ext cx="8374551" cy="369332"/>
          </a:xfrm>
        </p:spPr>
        <p:txBody>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type="body" idx="1"/>
          </p:nvPr>
        </p:nvSpPr>
        <p:spPr>
          <a:xfrm>
            <a:off x="6667500" y="532888"/>
            <a:ext cx="2362200" cy="3785652"/>
          </a:xfrm>
        </p:spPr>
        <p:txBody>
          <a:bodyPr/>
          <a:lstStyle/>
          <a:p>
            <a:r>
              <a:rPr lang="en-IN" sz="2000" b="1" dirty="0"/>
              <a:t>Pearson correlation.</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pPr algn="l" rtl="0"/>
            <a:r>
              <a:rPr lang="en-US" altLang="en-US" sz="1200" dirty="0">
                <a:solidFill>
                  <a:srgbClr val="000000"/>
                </a:solidFill>
                <a:latin typeface="Courier New" panose="02070309020205020404" pitchFamily="49" charset="0"/>
                <a:cs typeface="Courier New" panose="02070309020205020404" pitchFamily="49" charset="0"/>
              </a:rPr>
              <a:t>P-value of: 3.59519e-228</a:t>
            </a:r>
            <a:r>
              <a:rPr lang="en-US" altLang="en-US" sz="1000" dirty="0">
                <a:solidFill>
                  <a:srgbClr val="000000"/>
                </a:solidFill>
                <a:latin typeface="Courier New" panose="02070309020205020404" pitchFamily="49" charset="0"/>
                <a:cs typeface="Courier New" panose="02070309020205020404" pitchFamily="49" charset="0"/>
              </a:rPr>
              <a:t> </a:t>
            </a:r>
            <a:endParaRPr lang="en-US" altLang="en-US" sz="1000" dirty="0"/>
          </a:p>
          <a:p>
            <a:r>
              <a:rPr lang="en-US" altLang="en-US" dirty="0">
                <a:solidFill>
                  <a:srgbClr val="000000"/>
                </a:solidFill>
                <a:latin typeface="Arial" panose="020B0604020202020204" pitchFamily="34" charset="0"/>
              </a:rPr>
              <a:t>Reject our NULL hypothesis.</a:t>
            </a:r>
            <a:r>
              <a:rPr lang="en-US" altLang="en-US" sz="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There is some relationship between the two</a:t>
            </a:r>
            <a:endParaRPr lang="en-IN" dirty="0"/>
          </a:p>
        </p:txBody>
      </p:sp>
      <p:pic>
        <p:nvPicPr>
          <p:cNvPr id="5" name="Picture 4">
            <a:extLst>
              <a:ext uri="{FF2B5EF4-FFF2-40B4-BE49-F238E27FC236}">
                <a16:creationId xmlns:a16="http://schemas.microsoft.com/office/drawing/2014/main" id="{48C52563-D354-43E7-92BE-9B6BE7C8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700"/>
            <a:ext cx="6667500" cy="4286250"/>
          </a:xfrm>
          <a:prstGeom prst="rect">
            <a:avLst/>
          </a:prstGeom>
        </p:spPr>
      </p:pic>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73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9372600" cy="1194868"/>
          </a:xfrm>
        </p:spPr>
        <p:txBody>
          <a:bodyPr/>
          <a:lstStyle/>
          <a:p>
            <a:r>
              <a:rPr lang="en-IN" b="1" dirty="0"/>
              <a:t>Restaurants that offer Table booking option were rated higher</a:t>
            </a:r>
            <a:br>
              <a:rPr lang="en-IN" b="1" dirty="0"/>
            </a:br>
            <a:endParaRPr lang="en-IN" dirty="0"/>
          </a:p>
        </p:txBody>
      </p:sp>
      <p:sp>
        <p:nvSpPr>
          <p:cNvPr id="3" name="Text Placeholder 2">
            <a:extLst>
              <a:ext uri="{FF2B5EF4-FFF2-40B4-BE49-F238E27FC236}">
                <a16:creationId xmlns:a16="http://schemas.microsoft.com/office/drawing/2014/main" id="{B487429A-69CC-4FD0-9BB3-EB4C3CBABBD8}"/>
              </a:ext>
            </a:extLst>
          </p:cNvPr>
          <p:cNvSpPr>
            <a:spLocks noGrp="1"/>
          </p:cNvSpPr>
          <p:nvPr>
            <p:ph type="body" idx="1"/>
          </p:nvPr>
        </p:nvSpPr>
        <p:spPr>
          <a:xfrm>
            <a:off x="6248400" y="971551"/>
            <a:ext cx="2420350" cy="276999"/>
          </a:xfrm>
        </p:spPr>
        <p:txBody>
          <a:bodyPr/>
          <a:lstStyle/>
          <a:p>
            <a:endParaRPr lang="en-IN" dirty="0"/>
          </a:p>
        </p:txBody>
      </p:sp>
      <p:pic>
        <p:nvPicPr>
          <p:cNvPr id="5" name="Picture 4">
            <a:extLst>
              <a:ext uri="{FF2B5EF4-FFF2-40B4-BE49-F238E27FC236}">
                <a16:creationId xmlns:a16="http://schemas.microsoft.com/office/drawing/2014/main" id="{3846691D-0473-45DB-9E76-7B2D8DA5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602219"/>
            <a:ext cx="8458200" cy="3013983"/>
          </a:xfrm>
          <a:prstGeom prst="rect">
            <a:avLst/>
          </a:prstGeom>
        </p:spPr>
      </p:pic>
      <p:sp>
        <p:nvSpPr>
          <p:cNvPr id="6" name="Rectangle 5">
            <a:extLst>
              <a:ext uri="{FF2B5EF4-FFF2-40B4-BE49-F238E27FC236}">
                <a16:creationId xmlns:a16="http://schemas.microsoft.com/office/drawing/2014/main" id="{B6AE7323-C136-4231-AAFA-751136DE7F63}"/>
              </a:ext>
            </a:extLst>
          </p:cNvPr>
          <p:cNvSpPr/>
          <p:nvPr/>
        </p:nvSpPr>
        <p:spPr>
          <a:xfrm>
            <a:off x="2171700" y="3616202"/>
            <a:ext cx="5181600" cy="369332"/>
          </a:xfrm>
          <a:prstGeom prst="rect">
            <a:avLst/>
          </a:prstGeom>
        </p:spPr>
        <p:txBody>
          <a:bodyPr wrap="square">
            <a:spAutoFit/>
          </a:bodyPr>
          <a:lstStyle/>
          <a:p>
            <a:r>
              <a:rPr lang="en-IN" dirty="0"/>
              <a:t>Yes, Table book option restaurants are rated higher.</a:t>
            </a:r>
          </a:p>
        </p:txBody>
      </p:sp>
    </p:spTree>
    <p:extLst>
      <p:ext uri="{BB962C8B-B14F-4D97-AF65-F5344CB8AC3E}">
        <p14:creationId xmlns:p14="http://schemas.microsoft.com/office/powerpoint/2010/main" val="136674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lstStyle/>
          <a:p>
            <a:r>
              <a:rPr lang="en-IN" dirty="0"/>
              <a:t>        K-means Clustering based on Type of Restaurant</a:t>
            </a:r>
          </a:p>
        </p:txBody>
      </p:sp>
      <p:sp>
        <p:nvSpPr>
          <p:cNvPr id="3" name="Text Placeholder 2">
            <a:extLst>
              <a:ext uri="{FF2B5EF4-FFF2-40B4-BE49-F238E27FC236}">
                <a16:creationId xmlns:a16="http://schemas.microsoft.com/office/drawing/2014/main" id="{A459DB3A-FCC0-4152-B52D-1B8962306AD1}"/>
              </a:ext>
            </a:extLst>
          </p:cNvPr>
          <p:cNvSpPr>
            <a:spLocks noGrp="1"/>
          </p:cNvSpPr>
          <p:nvPr>
            <p:ph type="body"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or those marked in Blue are the places that are more famous for its Biryani, Chinese, Fast food and North Indian food. </a:t>
            </a:r>
            <a:br>
              <a:rPr lang="en-IN" sz="1200" dirty="0"/>
            </a:br>
            <a:endParaRPr lang="en-IN" sz="1200" dirty="0"/>
          </a:p>
        </p:txBody>
      </p:sp>
      <p:pic>
        <p:nvPicPr>
          <p:cNvPr id="5" name="Picture 4">
            <a:extLst>
              <a:ext uri="{FF2B5EF4-FFF2-40B4-BE49-F238E27FC236}">
                <a16:creationId xmlns:a16="http://schemas.microsoft.com/office/drawing/2014/main" id="{3A6554AD-DAB1-4B9B-A75E-0C3CB920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42950"/>
            <a:ext cx="6463694" cy="3889749"/>
          </a:xfrm>
          <a:prstGeom prst="rect">
            <a:avLst/>
          </a:prstGeom>
        </p:spPr>
      </p:pic>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famous for its South Indian, Indian, North Indian, Chinese as well as fast food.</a:t>
            </a:r>
            <a:br>
              <a:rPr lang="en-IN" sz="1200" dirty="0"/>
            </a:b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val="373242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70831"/>
            <a:ext cx="7724775" cy="391160"/>
          </a:xfrm>
          <a:prstGeom prst="rect">
            <a:avLst/>
          </a:prstGeom>
        </p:spPr>
        <p:txBody>
          <a:bodyPr vert="horz" wrap="square" lIns="0" tIns="12700" rIns="0" bIns="0" rtlCol="0">
            <a:spAutoFit/>
          </a:bodyPr>
          <a:lstStyle/>
          <a:p>
            <a:pPr marL="12700">
              <a:lnSpc>
                <a:spcPct val="100000"/>
              </a:lnSpc>
              <a:spcBef>
                <a:spcPts val="100"/>
              </a:spcBef>
            </a:pPr>
            <a:r>
              <a:rPr lang="en-IN" spc="10" dirty="0"/>
              <a:t>Why Bangalore Restaurants only ?</a:t>
            </a:r>
            <a:endParaRPr spc="25" dirty="0"/>
          </a:p>
        </p:txBody>
      </p:sp>
      <p:sp>
        <p:nvSpPr>
          <p:cNvPr id="3" name="object 3"/>
          <p:cNvSpPr txBox="1"/>
          <p:nvPr/>
        </p:nvSpPr>
        <p:spPr>
          <a:xfrm>
            <a:off x="475248" y="1253751"/>
            <a:ext cx="7990840" cy="364304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z="1600" spc="-50" dirty="0">
                <a:solidFill>
                  <a:srgbClr val="424242"/>
                </a:solidFill>
                <a:latin typeface="Arial"/>
                <a:cs typeface="Arial"/>
              </a:rPr>
              <a:t>Restaurants from all over the world can be found here in Bengaluru.</a:t>
            </a:r>
            <a:endParaRPr lang="en-IN" sz="1600" dirty="0">
              <a:latin typeface="Arial"/>
              <a:cs typeface="Arial"/>
            </a:endParaRPr>
          </a:p>
          <a:p>
            <a:pPr marL="379095" indent="-366395">
              <a:lnSpc>
                <a:spcPct val="100000"/>
              </a:lnSpc>
              <a:spcBef>
                <a:spcPts val="315"/>
              </a:spcBef>
              <a:buChar char="●"/>
              <a:tabLst>
                <a:tab pos="379095" algn="l"/>
                <a:tab pos="379730" algn="l"/>
              </a:tabLst>
            </a:pPr>
            <a:r>
              <a:rPr lang="en-IN" sz="1600" spc="5" dirty="0">
                <a:solidFill>
                  <a:srgbClr val="424242"/>
                </a:solidFill>
                <a:latin typeface="Arial"/>
                <a:cs typeface="Arial"/>
              </a:rPr>
              <a:t>From United States to Japan, Russia to Antarctica, you get all type of cuisines here. Delivery, Dine-out, Pubs, Bars, </a:t>
            </a:r>
            <a:r>
              <a:rPr lang="en-IN" sz="1600" spc="5" dirty="0" err="1">
                <a:solidFill>
                  <a:srgbClr val="424242"/>
                </a:solidFill>
                <a:latin typeface="Arial"/>
                <a:cs typeface="Arial"/>
              </a:rPr>
              <a:t>Drinks,Buffet</a:t>
            </a:r>
            <a:r>
              <a:rPr lang="en-IN" sz="1600" spc="5" dirty="0">
                <a:solidFill>
                  <a:srgbClr val="424242"/>
                </a:solidFill>
                <a:latin typeface="Arial"/>
                <a:cs typeface="Arial"/>
              </a:rPr>
              <a:t>, Desserts you name it and Bengaluru has it.</a:t>
            </a:r>
          </a:p>
          <a:p>
            <a:pPr marL="379095" indent="-366395">
              <a:lnSpc>
                <a:spcPct val="100000"/>
              </a:lnSpc>
              <a:spcBef>
                <a:spcPts val="315"/>
              </a:spcBef>
              <a:buChar char="●"/>
              <a:tabLst>
                <a:tab pos="379095" algn="l"/>
                <a:tab pos="379730" algn="l"/>
              </a:tabLst>
            </a:pPr>
            <a:r>
              <a:rPr lang="en-IN" sz="1600" dirty="0">
                <a:latin typeface="Arial"/>
                <a:cs typeface="Arial"/>
              </a:rPr>
              <a:t>The number of restaurant are increasing day by day. Currently which stands at approximately 12,000 restaurants. With such a high number of restaurants. This industry hasn't been saturated yet.</a:t>
            </a:r>
            <a:endParaRPr sz="1600" dirty="0">
              <a:latin typeface="Arial"/>
              <a:cs typeface="Arial"/>
            </a:endParaRPr>
          </a:p>
          <a:p>
            <a:pPr marL="379095" indent="-366395">
              <a:lnSpc>
                <a:spcPct val="100000"/>
              </a:lnSpc>
              <a:spcBef>
                <a:spcPts val="254"/>
              </a:spcBef>
              <a:buChar char="●"/>
              <a:tabLst>
                <a:tab pos="379095" algn="l"/>
                <a:tab pos="379730" algn="l"/>
              </a:tabLst>
            </a:pPr>
            <a:r>
              <a:rPr lang="en-IN" sz="1600" spc="-35" dirty="0">
                <a:solidFill>
                  <a:srgbClr val="424242"/>
                </a:solidFill>
                <a:latin typeface="Arial"/>
                <a:cs typeface="Arial"/>
              </a:rPr>
              <a:t>This project aims at analysing demography, its food culture of the location. Most importantly it will help new restaurants in deciding their theme, menus, cuisine, cost etc for a particular location. It also aims at finding similarity between </a:t>
            </a:r>
            <a:r>
              <a:rPr lang="en-IN" sz="1600" spc="-35" dirty="0" err="1">
                <a:solidFill>
                  <a:srgbClr val="424242"/>
                </a:solidFill>
                <a:latin typeface="Arial"/>
                <a:cs typeface="Arial"/>
              </a:rPr>
              <a:t>neighborhoods</a:t>
            </a:r>
            <a:r>
              <a:rPr lang="en-IN" sz="1600" spc="-35" dirty="0">
                <a:solidFill>
                  <a:srgbClr val="424242"/>
                </a:solidFill>
                <a:latin typeface="Arial"/>
                <a:cs typeface="Arial"/>
              </a:rPr>
              <a:t> of Bengaluru on the basis of food. With the analysis the project also will help people in choosing the restaurant based on several other factors. The project will mainly try to answer the </a:t>
            </a:r>
            <a:r>
              <a:rPr lang="en-IN" sz="1600" spc="-35" dirty="0" err="1">
                <a:solidFill>
                  <a:srgbClr val="424242"/>
                </a:solidFill>
                <a:latin typeface="Arial"/>
                <a:cs typeface="Arial"/>
              </a:rPr>
              <a:t>quetion</a:t>
            </a:r>
            <a:r>
              <a:rPr lang="en-IN" sz="1600" spc="-35" dirty="0">
                <a:solidFill>
                  <a:srgbClr val="424242"/>
                </a:solidFill>
                <a:latin typeface="Arial"/>
                <a:cs typeface="Arial"/>
              </a:rPr>
              <a:t> based on restaurants and foodies interest. And what factors should be kept in mind if someone wants to open new restaurant.</a:t>
            </a:r>
            <a:endParaRPr sz="16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85A5-86E3-4937-BC81-A7DFBA93074C}"/>
              </a:ext>
            </a:extLst>
          </p:cNvPr>
          <p:cNvSpPr>
            <a:spLocks noGrp="1"/>
          </p:cNvSpPr>
          <p:nvPr>
            <p:ph type="title"/>
          </p:nvPr>
        </p:nvSpPr>
        <p:spPr>
          <a:xfrm>
            <a:off x="489103" y="118218"/>
            <a:ext cx="8374551" cy="369332"/>
          </a:xfrm>
        </p:spPr>
        <p:txBody>
          <a:bodyPr/>
          <a:lstStyle/>
          <a:p>
            <a:r>
              <a:rPr lang="en-IN" dirty="0"/>
              <a:t>	Clustering of </a:t>
            </a:r>
            <a:r>
              <a:rPr lang="en-IN" dirty="0" err="1"/>
              <a:t>neighborhood</a:t>
            </a:r>
            <a:r>
              <a:rPr lang="en-IN" dirty="0"/>
              <a:t> based on Cuisines</a:t>
            </a:r>
          </a:p>
        </p:txBody>
      </p:sp>
      <p:sp>
        <p:nvSpPr>
          <p:cNvPr id="3" name="Text Placeholder 2">
            <a:extLst>
              <a:ext uri="{FF2B5EF4-FFF2-40B4-BE49-F238E27FC236}">
                <a16:creationId xmlns:a16="http://schemas.microsoft.com/office/drawing/2014/main" id="{273E1362-C413-4203-9723-64AA5867B7E6}"/>
              </a:ext>
            </a:extLst>
          </p:cNvPr>
          <p:cNvSpPr>
            <a:spLocks noGrp="1"/>
          </p:cNvSpPr>
          <p:nvPr>
            <p:ph type="body" idx="1"/>
          </p:nvPr>
        </p:nvSpPr>
        <p:spPr>
          <a:xfrm>
            <a:off x="6629400" y="681838"/>
            <a:ext cx="2362200" cy="923330"/>
          </a:xfrm>
        </p:spPr>
        <p:txBody>
          <a:bodyPr/>
          <a:lstStyle/>
          <a:p>
            <a:pPr marL="171450" indent="-171450">
              <a:buFont typeface="Arial" panose="020B0604020202020204" pitchFamily="34" charset="0"/>
              <a:buChar char="•"/>
            </a:pPr>
            <a:r>
              <a:rPr lang="en-IN" sz="1200" b="1" dirty="0"/>
              <a:t>Cluster 1 </a:t>
            </a:r>
            <a:r>
              <a:rPr lang="en-IN" sz="1200" dirty="0"/>
              <a:t>that are marked in red are generally residence(only) areas of </a:t>
            </a:r>
            <a:r>
              <a:rPr lang="en-IN" sz="1200" dirty="0" err="1"/>
              <a:t>bangalore</a:t>
            </a:r>
            <a:r>
              <a:rPr lang="en-IN" sz="1200" dirty="0"/>
              <a:t>. There aren't much </a:t>
            </a:r>
            <a:r>
              <a:rPr lang="en-IN" sz="1200" dirty="0" err="1"/>
              <a:t>nighlife</a:t>
            </a:r>
            <a:r>
              <a:rPr lang="en-IN" sz="1200" dirty="0"/>
              <a:t>, pubs, bars in those areas</a:t>
            </a:r>
            <a:br>
              <a:rPr lang="en-IN" sz="1200" dirty="0"/>
            </a:br>
            <a:endParaRPr lang="en-IN" sz="1200" dirty="0"/>
          </a:p>
        </p:txBody>
      </p:sp>
      <p:pic>
        <p:nvPicPr>
          <p:cNvPr id="5" name="Picture 4">
            <a:extLst>
              <a:ext uri="{FF2B5EF4-FFF2-40B4-BE49-F238E27FC236}">
                <a16:creationId xmlns:a16="http://schemas.microsoft.com/office/drawing/2014/main" id="{61A54DFA-9989-4141-AA24-AB902738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1838"/>
            <a:ext cx="6306552" cy="3779823"/>
          </a:xfrm>
          <a:prstGeom prst="rect">
            <a:avLst/>
          </a:prstGeom>
        </p:spPr>
      </p:pic>
      <p:sp>
        <p:nvSpPr>
          <p:cNvPr id="6" name="Rectangle 5">
            <a:extLst>
              <a:ext uri="{FF2B5EF4-FFF2-40B4-BE49-F238E27FC236}">
                <a16:creationId xmlns:a16="http://schemas.microsoft.com/office/drawing/2014/main" id="{71D59B4F-9305-4FA5-B8A5-C19CA8B32CA6}"/>
              </a:ext>
            </a:extLst>
          </p:cNvPr>
          <p:cNvSpPr/>
          <p:nvPr/>
        </p:nvSpPr>
        <p:spPr>
          <a:xfrm>
            <a:off x="6553200" y="1568572"/>
            <a:ext cx="2695178" cy="1569660"/>
          </a:xfrm>
          <a:prstGeom prst="rect">
            <a:avLst/>
          </a:prstGeom>
        </p:spPr>
        <p:txBody>
          <a:bodyPr wrap="square">
            <a:spAutoFit/>
          </a:bodyPr>
          <a:lstStyle/>
          <a:p>
            <a:pPr marL="171450" indent="-171450">
              <a:buFont typeface="Arial" panose="020B0604020202020204" pitchFamily="34" charset="0"/>
              <a:buChar char="•"/>
            </a:pPr>
            <a:r>
              <a:rPr lang="en-IN" sz="1200" b="1" dirty="0"/>
              <a:t>Cluster 2 </a:t>
            </a:r>
            <a:r>
              <a:rPr lang="en-IN" sz="1200" dirty="0"/>
              <a:t>marked in Blue are the hubs of restaurant in Bangalore, After verifying it with the ground truth it was found that new foreign food chain starts its operation from these places only.</a:t>
            </a:r>
            <a:br>
              <a:rPr lang="en-IN" sz="1200" dirty="0"/>
            </a:br>
            <a:br>
              <a:rPr lang="en-IN" sz="1200" dirty="0"/>
            </a:br>
            <a:endParaRPr lang="en-IN" sz="1200" dirty="0"/>
          </a:p>
        </p:txBody>
      </p:sp>
      <p:sp>
        <p:nvSpPr>
          <p:cNvPr id="7" name="Rectangle 6">
            <a:extLst>
              <a:ext uri="{FF2B5EF4-FFF2-40B4-BE49-F238E27FC236}">
                <a16:creationId xmlns:a16="http://schemas.microsoft.com/office/drawing/2014/main" id="{FC5D0D48-F0B4-4D56-B1A7-A521BBFAC62C}"/>
              </a:ext>
            </a:extLst>
          </p:cNvPr>
          <p:cNvSpPr/>
          <p:nvPr/>
        </p:nvSpPr>
        <p:spPr>
          <a:xfrm>
            <a:off x="6549945" y="2800350"/>
            <a:ext cx="2438400" cy="1015663"/>
          </a:xfrm>
          <a:prstGeom prst="rect">
            <a:avLst/>
          </a:prstGeom>
        </p:spPr>
        <p:txBody>
          <a:bodyPr wrap="square">
            <a:spAutoFit/>
          </a:bodyPr>
          <a:lstStyle/>
          <a:p>
            <a:pPr marL="171450" indent="-171450">
              <a:buFont typeface="Arial" panose="020B0604020202020204" pitchFamily="34" charset="0"/>
              <a:buChar char="•"/>
            </a:pPr>
            <a:r>
              <a:rPr lang="en-IN" sz="1200" b="1" dirty="0"/>
              <a:t>Cluster 3 </a:t>
            </a:r>
            <a:r>
              <a:rPr lang="en-IN" sz="1200" dirty="0"/>
              <a:t>marked in green contains most of the </a:t>
            </a:r>
            <a:r>
              <a:rPr lang="en-IN" sz="1200" dirty="0" err="1"/>
              <a:t>posche</a:t>
            </a:r>
            <a:r>
              <a:rPr lang="en-IN" sz="1200" dirty="0"/>
              <a:t> areas of Bengaluru, they contain both residence as well as costly restaurants of Bangalore.</a:t>
            </a:r>
          </a:p>
        </p:txBody>
      </p:sp>
    </p:spTree>
    <p:extLst>
      <p:ext uri="{BB962C8B-B14F-4D97-AF65-F5344CB8AC3E}">
        <p14:creationId xmlns:p14="http://schemas.microsoft.com/office/powerpoint/2010/main" val="51030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369332"/>
          </a:xfrm>
        </p:spPr>
        <p:txBody>
          <a:bodyPr/>
          <a:lstStyle/>
          <a:p>
            <a:r>
              <a:rPr lang="en-IN" dirty="0"/>
              <a:t>		Conclusion and future directions </a:t>
            </a:r>
          </a:p>
        </p:txBody>
      </p:sp>
      <p:sp>
        <p:nvSpPr>
          <p:cNvPr id="3" name="Text Placeholder 2">
            <a:extLst>
              <a:ext uri="{FF2B5EF4-FFF2-40B4-BE49-F238E27FC236}">
                <a16:creationId xmlns:a16="http://schemas.microsoft.com/office/drawing/2014/main" id="{2BBBDF52-A7E8-4DA6-97FF-9E7745F6779F}"/>
              </a:ext>
            </a:extLst>
          </p:cNvPr>
          <p:cNvSpPr>
            <a:spLocks noGrp="1"/>
          </p:cNvSpPr>
          <p:nvPr>
            <p:ph type="body" idx="1"/>
          </p:nvPr>
        </p:nvSpPr>
        <p:spPr>
          <a:xfrm>
            <a:off x="475248" y="618800"/>
            <a:ext cx="8193502" cy="4154984"/>
          </a:xfrm>
        </p:spPr>
        <p:txBody>
          <a:bodyPr/>
          <a:lstStyle/>
          <a:p>
            <a:pPr marL="285750" indent="-285750">
              <a:buFont typeface="Arial" panose="020B0604020202020204" pitchFamily="34" charset="0"/>
              <a:buChar char="•"/>
            </a:pPr>
            <a:r>
              <a:rPr lang="en-IN" dirty="0"/>
              <a:t>Quick service restaurants are a mainstay of the Indian food service market, and are growing fast. Fine dining is gaining prominence too. Both multi-cuisine and single-cuisine establishments have shown tremendous growth.</a:t>
            </a:r>
          </a:p>
          <a:p>
            <a:pPr marL="285750" indent="-285750">
              <a:buFont typeface="Arial" panose="020B0604020202020204" pitchFamily="34" charset="0"/>
              <a:buChar char="•"/>
            </a:pPr>
            <a:r>
              <a:rPr lang="en-IN" dirty="0"/>
              <a:t>The model and the idea can be used in real life if I get the access to the ordering data of </a:t>
            </a:r>
            <a:r>
              <a:rPr lang="en-IN" dirty="0" err="1"/>
              <a:t>zomato</a:t>
            </a:r>
            <a:r>
              <a:rPr lang="en-IN" dirty="0"/>
              <a:t>.</a:t>
            </a:r>
          </a:p>
          <a:p>
            <a:pPr marL="285750" indent="-285750">
              <a:buFont typeface="Arial" panose="020B0604020202020204" pitchFamily="34" charset="0"/>
              <a:buChar char="•"/>
            </a:pPr>
            <a:r>
              <a:rPr lang="en-IN" dirty="0"/>
              <a:t>Telling certainly about entire </a:t>
            </a:r>
            <a:r>
              <a:rPr lang="en-IN" dirty="0" err="1"/>
              <a:t>neighborhood</a:t>
            </a:r>
            <a:r>
              <a:rPr lang="en-IN" dirty="0"/>
              <a:t> which is really large is not possible. But the taste of a locality can be found out by their ordering pattern and the type of restaurant it houses.</a:t>
            </a:r>
          </a:p>
          <a:p>
            <a:pPr marL="285750" indent="-285750">
              <a:buFont typeface="Arial" panose="020B0604020202020204" pitchFamily="34" charset="0"/>
              <a:buChar char="•"/>
            </a:pPr>
            <a:r>
              <a:rPr lang="en-IN" dirty="0"/>
              <a:t>Cafe Coffee day has its outlet in most of the </a:t>
            </a:r>
            <a:r>
              <a:rPr lang="en-IN" dirty="0" err="1"/>
              <a:t>neighborhood</a:t>
            </a:r>
            <a:r>
              <a:rPr lang="en-IN" dirty="0"/>
              <a:t> of Bengaluru.  The Indian food service market has come a long way from the early Nineties when it was dominated by unorganised players and few brands.</a:t>
            </a:r>
          </a:p>
          <a:p>
            <a:pPr marL="285750" indent="-285750">
              <a:buFont typeface="Arial" panose="020B0604020202020204" pitchFamily="34" charset="0"/>
              <a:buChar char="•"/>
            </a:pPr>
            <a:r>
              <a:rPr lang="en-IN" dirty="0"/>
              <a:t>These pattern can be mined from the data which is seen in the real life too. Thanks to the diversity of India. The data can also be used to find out the popular food, type of people, residency area etc to help new restaurants take better data driven decisions.</a:t>
            </a:r>
          </a:p>
        </p:txBody>
      </p:sp>
    </p:spTree>
    <p:extLst>
      <p:ext uri="{BB962C8B-B14F-4D97-AF65-F5344CB8AC3E}">
        <p14:creationId xmlns:p14="http://schemas.microsoft.com/office/powerpoint/2010/main" val="16017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spc="-40" dirty="0"/>
              <a:t>Data </a:t>
            </a:r>
            <a:r>
              <a:rPr sz="3000" spc="30" dirty="0"/>
              <a:t>acquisition </a:t>
            </a:r>
            <a:r>
              <a:rPr sz="3000" spc="-20" dirty="0"/>
              <a:t>and</a:t>
            </a:r>
            <a:r>
              <a:rPr sz="3000" spc="-300" dirty="0"/>
              <a:t> </a:t>
            </a:r>
            <a:r>
              <a:rPr sz="3000" dirty="0"/>
              <a:t>cleaning</a:t>
            </a:r>
            <a:endParaRPr sz="3000"/>
          </a:p>
        </p:txBody>
      </p:sp>
      <p:sp>
        <p:nvSpPr>
          <p:cNvPr id="3" name="object 3"/>
          <p:cNvSpPr txBox="1"/>
          <p:nvPr/>
        </p:nvSpPr>
        <p:spPr>
          <a:xfrm>
            <a:off x="475248" y="1253751"/>
            <a:ext cx="7835265" cy="257762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The restaurants in each </a:t>
            </a:r>
            <a:r>
              <a:rPr lang="en-IN" dirty="0" err="1">
                <a:latin typeface="Arial"/>
                <a:cs typeface="Arial"/>
              </a:rPr>
              <a:t>neighborhood</a:t>
            </a:r>
            <a:r>
              <a:rPr lang="en-IN" dirty="0">
                <a:latin typeface="Arial"/>
                <a:cs typeface="Arial"/>
              </a:rPr>
              <a:t> scraped from the </a:t>
            </a:r>
            <a:r>
              <a:rPr lang="en-IN" dirty="0" err="1">
                <a:latin typeface="Arial"/>
                <a:cs typeface="Arial"/>
              </a:rPr>
              <a:t>zomato</a:t>
            </a:r>
            <a:r>
              <a:rPr lang="en-IN" dirty="0">
                <a:latin typeface="Arial"/>
                <a:cs typeface="Arial"/>
              </a:rPr>
              <a:t> website.</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Explore trending venues in a </a:t>
            </a:r>
            <a:r>
              <a:rPr lang="en-IN" dirty="0" err="1">
                <a:latin typeface="Arial"/>
                <a:cs typeface="Arial"/>
              </a:rPr>
              <a:t>neighborhood</a:t>
            </a:r>
            <a:r>
              <a:rPr lang="en-IN" dirty="0">
                <a:latin typeface="Arial"/>
                <a:cs typeface="Arial"/>
              </a:rPr>
              <a:t> particularly restaurant (</a:t>
            </a:r>
            <a:r>
              <a:rPr lang="en-IN" dirty="0" err="1">
                <a:latin typeface="Arial"/>
                <a:cs typeface="Arial"/>
              </a:rPr>
              <a:t>FourSquare</a:t>
            </a:r>
            <a:r>
              <a:rPr lang="en-IN" dirty="0">
                <a:latin typeface="Arial"/>
                <a:cs typeface="Arial"/>
              </a:rPr>
              <a:t> 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IN" sz="1800" spc="-25" dirty="0">
                <a:solidFill>
                  <a:srgbClr val="424242"/>
                </a:solidFill>
                <a:latin typeface="Arial"/>
                <a:cs typeface="Arial"/>
              </a:rPr>
              <a:t>51,768</a:t>
            </a:r>
            <a:r>
              <a:rPr sz="1800" spc="-60" dirty="0">
                <a:solidFill>
                  <a:srgbClr val="424242"/>
                </a:solidFill>
                <a:latin typeface="Arial"/>
                <a:cs typeface="Arial"/>
              </a:rPr>
              <a:t> </a:t>
            </a:r>
            <a:r>
              <a:rPr sz="1800" spc="25" dirty="0">
                <a:solidFill>
                  <a:srgbClr val="424242"/>
                </a:solidFill>
                <a:latin typeface="Arial"/>
                <a:cs typeface="Arial"/>
              </a:rPr>
              <a:t>rows</a:t>
            </a:r>
            <a:r>
              <a:rPr sz="1800" spc="-60" dirty="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a:solidFill>
                  <a:srgbClr val="424242"/>
                </a:solidFill>
                <a:latin typeface="Arial"/>
                <a:cs typeface="Arial"/>
              </a:rPr>
              <a:t>17</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endParaRPr sz="1800" dirty="0">
              <a:latin typeface="Arial"/>
              <a:cs typeface="Arial"/>
            </a:endParaRPr>
          </a:p>
          <a:p>
            <a:pPr marL="379095" indent="-366395">
              <a:lnSpc>
                <a:spcPct val="100000"/>
              </a:lnSpc>
              <a:spcBef>
                <a:spcPts val="315"/>
              </a:spcBef>
              <a:buChar char="●"/>
              <a:tabLst>
                <a:tab pos="379095" algn="l"/>
                <a:tab pos="379730" algn="l"/>
              </a:tabLst>
            </a:pPr>
            <a:r>
              <a:rPr sz="1800" spc="-35" dirty="0">
                <a:solidFill>
                  <a:srgbClr val="424242"/>
                </a:solidFill>
                <a:latin typeface="Arial"/>
                <a:cs typeface="Arial"/>
              </a:rPr>
              <a:t>Cleaned </a:t>
            </a:r>
            <a:r>
              <a:rPr sz="1800" spc="10" dirty="0">
                <a:solidFill>
                  <a:srgbClr val="424242"/>
                </a:solidFill>
                <a:latin typeface="Arial"/>
                <a:cs typeface="Arial"/>
              </a:rPr>
              <a:t>data </a:t>
            </a:r>
            <a:r>
              <a:rPr sz="1800" spc="15" dirty="0">
                <a:solidFill>
                  <a:srgbClr val="424242"/>
                </a:solidFill>
                <a:latin typeface="Arial"/>
                <a:cs typeface="Arial"/>
              </a:rPr>
              <a:t>contains </a:t>
            </a:r>
            <a:r>
              <a:rPr lang="en-IN" sz="1800" spc="5" dirty="0">
                <a:solidFill>
                  <a:srgbClr val="424242"/>
                </a:solidFill>
                <a:latin typeface="Arial"/>
                <a:cs typeface="Arial"/>
              </a:rPr>
              <a:t>13000(</a:t>
            </a:r>
            <a:r>
              <a:rPr lang="en-IN" sz="1800" spc="5" dirty="0" err="1">
                <a:solidFill>
                  <a:srgbClr val="424242"/>
                </a:solidFill>
                <a:latin typeface="Arial"/>
                <a:cs typeface="Arial"/>
              </a:rPr>
              <a:t>approx</a:t>
            </a:r>
            <a:r>
              <a:rPr lang="en-IN" sz="1800" spc="5" dirty="0">
                <a:solidFill>
                  <a:srgbClr val="424242"/>
                </a:solidFill>
                <a:latin typeface="Arial"/>
                <a:cs typeface="Arial"/>
              </a:rPr>
              <a:t>)</a:t>
            </a:r>
            <a:r>
              <a:rPr sz="1800" spc="-235" dirty="0">
                <a:solidFill>
                  <a:srgbClr val="424242"/>
                </a:solidFill>
                <a:latin typeface="Arial"/>
                <a:cs typeface="Arial"/>
              </a:rPr>
              <a:t> </a:t>
            </a:r>
            <a:r>
              <a:rPr lang="en-IN" sz="1800" spc="5" dirty="0">
                <a:solidFill>
                  <a:srgbClr val="424242"/>
                </a:solidFill>
                <a:latin typeface="Arial"/>
                <a:cs typeface="Arial"/>
              </a:rPr>
              <a:t>rows.</a:t>
            </a:r>
            <a:endParaRPr sz="1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369332"/>
          </a:xfrm>
        </p:spPr>
        <p:txBody>
          <a:bodyPr/>
          <a:lstStyle/>
          <a:p>
            <a:r>
              <a:rPr lang="en-IN" dirty="0"/>
              <a:t>	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type="body" idx="1"/>
          </p:nvPr>
        </p:nvSpPr>
        <p:spPr>
          <a:xfrm>
            <a:off x="475248" y="1253751"/>
            <a:ext cx="8193502" cy="2215991"/>
          </a:xfrm>
        </p:spPr>
        <p:txBody>
          <a:bodyPr/>
          <a:lstStyle/>
          <a:p>
            <a:pPr marL="285750" indent="-285750">
              <a:buFont typeface="Arial" panose="020B0604020202020204" pitchFamily="34" charset="0"/>
              <a:buChar char="•"/>
            </a:pPr>
            <a:r>
              <a:rPr lang="en-IN" dirty="0"/>
              <a:t>A food corpus or menu corpus was created from the entire data.</a:t>
            </a:r>
          </a:p>
          <a:p>
            <a:pPr marL="285750" indent="-285750">
              <a:buFont typeface="Arial" panose="020B0604020202020204" pitchFamily="34" charset="0"/>
              <a:buChar char="•"/>
            </a:pPr>
            <a:r>
              <a:rPr lang="en-IN" dirty="0"/>
              <a:t>For each of the restaurant review all those review(greater than 3) that contained food items from the corpus in it were only extracted. </a:t>
            </a:r>
            <a:r>
              <a:rPr lang="en-IN" dirty="0" err="1"/>
              <a:t>Eg</a:t>
            </a:r>
            <a:r>
              <a:rPr lang="en-IN" dirty="0"/>
              <a:t> Biryani was good, stew was tasty etc</a:t>
            </a:r>
          </a:p>
          <a:p>
            <a:pPr marL="285750" indent="-285750">
              <a:buFont typeface="Arial" panose="020B0604020202020204" pitchFamily="34" charset="0"/>
              <a:buChar char="•"/>
            </a:pPr>
            <a:r>
              <a:rPr lang="en-IN" dirty="0"/>
              <a:t>A careful analysis of the corpus was done to remove those menu that were not a food item.</a:t>
            </a:r>
          </a:p>
          <a:p>
            <a:pPr marL="285750" indent="-285750">
              <a:buFont typeface="Arial" panose="020B0604020202020204" pitchFamily="34" charset="0"/>
              <a:buChar char="•"/>
            </a:pPr>
            <a:r>
              <a:rPr lang="en-IN" dirty="0"/>
              <a:t>After extracting the liked food for each of the restaurant it was stored in a list of menu items which will be used for our analysis.</a:t>
            </a:r>
          </a:p>
        </p:txBody>
      </p:sp>
    </p:spTree>
    <p:extLst>
      <p:ext uri="{BB962C8B-B14F-4D97-AF65-F5344CB8AC3E}">
        <p14:creationId xmlns:p14="http://schemas.microsoft.com/office/powerpoint/2010/main" val="297853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Number of food chains in Bengaluru</a:t>
            </a:r>
            <a:endParaRPr sz="2800" dirty="0"/>
          </a:p>
        </p:txBody>
      </p:sp>
      <p:pic>
        <p:nvPicPr>
          <p:cNvPr id="6" name="Picture 5">
            <a:extLst>
              <a:ext uri="{FF2B5EF4-FFF2-40B4-BE49-F238E27FC236}">
                <a16:creationId xmlns:a16="http://schemas.microsoft.com/office/drawing/2014/main" id="{CF28EA71-7402-4605-8D39-62F25C6E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24" y="1352550"/>
            <a:ext cx="5939876" cy="3322150"/>
          </a:xfrm>
          <a:prstGeom prst="rect">
            <a:avLst/>
          </a:prstGeom>
        </p:spPr>
      </p:pic>
      <p:pic>
        <p:nvPicPr>
          <p:cNvPr id="8" name="Picture 7">
            <a:extLst>
              <a:ext uri="{FF2B5EF4-FFF2-40B4-BE49-F238E27FC236}">
                <a16:creationId xmlns:a16="http://schemas.microsoft.com/office/drawing/2014/main" id="{DD3A49A4-75D6-4074-8CEE-050AF362E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00150"/>
            <a:ext cx="281940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spc="-40" dirty="0"/>
              <a:t>Number of restaurant in each </a:t>
            </a:r>
            <a:r>
              <a:rPr lang="en-IN" sz="3000" spc="-40" dirty="0" err="1"/>
              <a:t>neighborhood</a:t>
            </a:r>
            <a:endParaRPr sz="3000" dirty="0"/>
          </a:p>
        </p:txBody>
      </p:sp>
      <p:pic>
        <p:nvPicPr>
          <p:cNvPr id="6" name="Picture 5">
            <a:extLst>
              <a:ext uri="{FF2B5EF4-FFF2-40B4-BE49-F238E27FC236}">
                <a16:creationId xmlns:a16="http://schemas.microsoft.com/office/drawing/2014/main" id="{D8D3BEA0-766F-4AA9-B4A1-2075C3CDF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459912" cy="3706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8189595" cy="382156"/>
          </a:xfrm>
          <a:prstGeom prst="rect">
            <a:avLst/>
          </a:prstGeom>
        </p:spPr>
        <p:txBody>
          <a:bodyPr vert="horz" wrap="square" lIns="0" tIns="12700" rIns="0" bIns="0" rtlCol="0">
            <a:spAutoFit/>
          </a:bodyPr>
          <a:lstStyle/>
          <a:p>
            <a:pPr marL="12700">
              <a:lnSpc>
                <a:spcPct val="100000"/>
              </a:lnSpc>
              <a:spcBef>
                <a:spcPts val="100"/>
              </a:spcBef>
            </a:pPr>
            <a:r>
              <a:rPr lang="en-IN" dirty="0"/>
              <a:t>	Central Bengaluru is densely populated </a:t>
            </a:r>
            <a:endParaRPr sz="3000" dirty="0"/>
          </a:p>
        </p:txBody>
      </p:sp>
      <p:pic>
        <p:nvPicPr>
          <p:cNvPr id="6" name="Picture 5">
            <a:extLst>
              <a:ext uri="{FF2B5EF4-FFF2-40B4-BE49-F238E27FC236}">
                <a16:creationId xmlns:a16="http://schemas.microsoft.com/office/drawing/2014/main" id="{C32B5394-AA12-4FF7-8A53-7E8634668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724" y="1504950"/>
            <a:ext cx="4815016" cy="2892136"/>
          </a:xfrm>
          <a:prstGeom prst="rect">
            <a:avLst/>
          </a:prstGeom>
        </p:spPr>
      </p:pic>
      <p:pic>
        <p:nvPicPr>
          <p:cNvPr id="8" name="Picture 7">
            <a:extLst>
              <a:ext uri="{FF2B5EF4-FFF2-40B4-BE49-F238E27FC236}">
                <a16:creationId xmlns:a16="http://schemas.microsoft.com/office/drawing/2014/main" id="{02CBF93D-D56C-4EA6-9483-7FA6042A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055" y="1123950"/>
            <a:ext cx="3349076" cy="220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dirty="0"/>
              <a:t>    Top rated restaurants are also clustered around Central Bengaluru</a:t>
            </a:r>
            <a:endParaRPr sz="2000" spc="10" dirty="0"/>
          </a:p>
        </p:txBody>
      </p:sp>
      <p:pic>
        <p:nvPicPr>
          <p:cNvPr id="9" name="Picture 8">
            <a:extLst>
              <a:ext uri="{FF2B5EF4-FFF2-40B4-BE49-F238E27FC236}">
                <a16:creationId xmlns:a16="http://schemas.microsoft.com/office/drawing/2014/main" id="{2E791F10-ABE9-4832-B73C-1BD08865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66750"/>
            <a:ext cx="6934200"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33882"/>
            <a:ext cx="8374551" cy="377154"/>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err="1"/>
              <a:t>Approx</a:t>
            </a:r>
            <a:r>
              <a:rPr lang="en-IN" spc="25" dirty="0"/>
              <a:t> cost of food by </a:t>
            </a:r>
            <a:r>
              <a:rPr lang="en-IN" spc="25" dirty="0" err="1"/>
              <a:t>neighborhood</a:t>
            </a:r>
            <a:endParaRPr spc="25" dirty="0"/>
          </a:p>
        </p:txBody>
      </p:sp>
      <p:sp>
        <p:nvSpPr>
          <p:cNvPr id="3" name="object 3"/>
          <p:cNvSpPr txBox="1"/>
          <p:nvPr/>
        </p:nvSpPr>
        <p:spPr>
          <a:xfrm>
            <a:off x="4724400" y="3643117"/>
            <a:ext cx="3371850" cy="1266501"/>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dirty="0"/>
              <a:t>Cost of living in Lavelle Road is also quite high, even I can't afford the restaurants in </a:t>
            </a:r>
            <a:r>
              <a:rPr lang="en-IN" dirty="0" err="1"/>
              <a:t>lavelle</a:t>
            </a:r>
            <a:r>
              <a:rPr lang="en-IN" dirty="0"/>
              <a:t> road</a:t>
            </a:r>
            <a:endParaRPr sz="1400" dirty="0">
              <a:latin typeface="Arial"/>
              <a:cs typeface="Arial"/>
            </a:endParaRPr>
          </a:p>
        </p:txBody>
      </p:sp>
      <p:pic>
        <p:nvPicPr>
          <p:cNvPr id="6" name="Picture 5">
            <a:extLst>
              <a:ext uri="{FF2B5EF4-FFF2-40B4-BE49-F238E27FC236}">
                <a16:creationId xmlns:a16="http://schemas.microsoft.com/office/drawing/2014/main" id="{7CEA77DE-9FBF-4308-8128-8E6720ED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19150"/>
            <a:ext cx="3524250" cy="3552825"/>
          </a:xfrm>
          <a:prstGeom prst="rect">
            <a:avLst/>
          </a:prstGeom>
        </p:spPr>
      </p:pic>
      <p:pic>
        <p:nvPicPr>
          <p:cNvPr id="8" name="Picture 7">
            <a:extLst>
              <a:ext uri="{FF2B5EF4-FFF2-40B4-BE49-F238E27FC236}">
                <a16:creationId xmlns:a16="http://schemas.microsoft.com/office/drawing/2014/main" id="{AF1E84A0-7233-415C-939B-D4EB91BEF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344" y="971550"/>
            <a:ext cx="3988420" cy="2190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1143</Words>
  <Application>Microsoft Office PowerPoint</Application>
  <PresentationFormat>On-screen Show (16:9)</PresentationFormat>
  <Paragraphs>58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Helvetica Neue</vt:lpstr>
      <vt:lpstr>Wingdings</vt:lpstr>
      <vt:lpstr>Office Theme</vt:lpstr>
      <vt:lpstr>Bangalore Restaurants Analysis</vt:lpstr>
      <vt:lpstr>Why Bangalore Restaurants only ?</vt:lpstr>
      <vt:lpstr>Data acquisition and cleaning</vt:lpstr>
      <vt:lpstr> Popular Food/Most Liked food in a restaurant</vt:lpstr>
      <vt:lpstr> Number of food chains in Bengaluru</vt:lpstr>
      <vt:lpstr>Number of restaurant in each neighborhood</vt:lpstr>
      <vt:lpstr> Central Bengaluru is densely populated </vt:lpstr>
      <vt:lpstr>    Top rated restaurants are also clustered around Central Bengaluru</vt:lpstr>
      <vt:lpstr> Approx cost of food by neighborhood</vt:lpstr>
      <vt:lpstr>Quick Bites, Delivery, casual Dining</vt:lpstr>
      <vt:lpstr>Regression models performance</vt:lpstr>
      <vt:lpstr>Top 5 neighborhoods by type of restaurant</vt:lpstr>
      <vt:lpstr>Cost increase Rating increase</vt:lpstr>
      <vt:lpstr>Higher rated restaurant have more Cuisines</vt:lpstr>
      <vt:lpstr>Famous cuisines in Bengaluru</vt:lpstr>
      <vt:lpstr>  Foreign Cuisines are highly rated</vt:lpstr>
      <vt:lpstr>   Rating and cost</vt:lpstr>
      <vt:lpstr>Restaurants that offer Table booking option were rated higher </vt:lpstr>
      <vt:lpstr>        K-means Clustering based on Type of Restaurant</vt:lpstr>
      <vt:lpstr> Clustering of neighborhood based on Cuisines</vt:lpstr>
      <vt:lpstr>  Conclusion and future directions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SHIVANK SHARMA</cp:lastModifiedBy>
  <cp:revision>12</cp:revision>
  <dcterms:created xsi:type="dcterms:W3CDTF">2019-04-23T09:39:42Z</dcterms:created>
  <dcterms:modified xsi:type="dcterms:W3CDTF">2020-07-13T20:02:34Z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